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7"/>
  </p:notesMasterIdLst>
  <p:sldIdLst>
    <p:sldId id="260" r:id="rId2"/>
    <p:sldId id="271" r:id="rId3"/>
    <p:sldId id="272" r:id="rId4"/>
    <p:sldId id="259" r:id="rId5"/>
    <p:sldId id="27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13" d="100"/>
          <a:sy n="113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74CA7-E89B-4F9E-89DA-CEAB1B65BEE7}" type="datetimeFigureOut">
              <a:rPr lang="pl-PL" smtClean="0"/>
              <a:t>2015-09-25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B34FF-B19E-4F4C-A52D-1993D5084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153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Jerzy Cieslik, Przedsiębiorczość technologiczna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9EB35A-7F68-44AD-8D82-3FC61D63B9B6}" type="slidenum">
              <a:rPr lang="en-US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57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B34FF-B19E-4F4C-A52D-1993D5084F2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6144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Jerzy Cieslik, Przedsiębiorczość dla ambitnych</a:t>
            </a:r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778527-3BFA-4A4B-9CFB-1B78ADDA3D2A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06542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0" y="3"/>
            <a:ext cx="9144000" cy="753979"/>
          </a:xfrm>
          <a:prstGeom prst="rect">
            <a:avLst/>
          </a:prstGeom>
          <a:solidFill>
            <a:srgbClr val="2D52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sz="400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0" y="753980"/>
            <a:ext cx="9144000" cy="6104021"/>
          </a:xfrm>
          <a:prstGeom prst="rect">
            <a:avLst/>
          </a:prstGeom>
          <a:solidFill>
            <a:srgbClr val="CBD8E1"/>
          </a:solidFill>
          <a:ln>
            <a:solidFill>
              <a:srgbClr val="CBD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410376"/>
            <a:ext cx="1564104" cy="1447626"/>
          </a:xfrm>
          <a:prstGeom prst="rect">
            <a:avLst/>
          </a:prstGeom>
        </p:spPr>
      </p:pic>
      <p:sp>
        <p:nvSpPr>
          <p:cNvPr id="12" name="pole tekstowe 11"/>
          <p:cNvSpPr txBox="1"/>
          <p:nvPr userDrawn="1"/>
        </p:nvSpPr>
        <p:spPr>
          <a:xfrm>
            <a:off x="0" y="1359333"/>
            <a:ext cx="9144000" cy="830997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spc="100" dirty="0" smtClean="0">
                <a:solidFill>
                  <a:srgbClr val="2D52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Przedsiębiorczość w warunkach globalizacji</a:t>
            </a:r>
            <a:endParaRPr lang="pl-PL" sz="3200" b="1" spc="100" dirty="0">
              <a:solidFill>
                <a:srgbClr val="2D52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6" name="Łącznik prosty 15"/>
          <p:cNvCxnSpPr/>
          <p:nvPr userDrawn="1"/>
        </p:nvCxnSpPr>
        <p:spPr>
          <a:xfrm flipV="1">
            <a:off x="8365067" y="1843551"/>
            <a:ext cx="791997" cy="4358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 userDrawn="1"/>
        </p:nvCxnSpPr>
        <p:spPr>
          <a:xfrm flipV="1">
            <a:off x="5937069" y="5331632"/>
            <a:ext cx="3206932" cy="2874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1257" y="2472268"/>
            <a:ext cx="8634550" cy="2691918"/>
          </a:xfrm>
        </p:spPr>
        <p:txBody>
          <a:bodyPr/>
          <a:lstStyle>
            <a:lvl1pPr marL="228594" indent="-228594" algn="ctr">
              <a:buFontTx/>
              <a:buBlip>
                <a:blip r:embed="rId3"/>
              </a:buBlip>
              <a:defRPr/>
            </a:lvl1pPr>
            <a:lvl2pPr marL="685783" indent="-228594" algn="ctr">
              <a:buFontTx/>
              <a:buBlip>
                <a:blip r:embed="rId3"/>
              </a:buBlip>
              <a:defRPr/>
            </a:lvl2pPr>
            <a:lvl3pPr marL="1142971" indent="-228594" algn="ctr">
              <a:buFontTx/>
              <a:buBlip>
                <a:blip r:embed="rId3"/>
              </a:buBlip>
              <a:defRPr/>
            </a:lvl3pPr>
            <a:lvl4pPr marL="1600160" indent="-228594" algn="ctr">
              <a:buFontTx/>
              <a:buBlip>
                <a:blip r:embed="rId3"/>
              </a:buBlip>
              <a:defRPr/>
            </a:lvl4pPr>
            <a:lvl5pPr marL="2057349" indent="-228594" algn="ctr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13" name="Łącznik prosty 12"/>
          <p:cNvCxnSpPr/>
          <p:nvPr userDrawn="1"/>
        </p:nvCxnSpPr>
        <p:spPr>
          <a:xfrm flipV="1">
            <a:off x="0" y="1843551"/>
            <a:ext cx="791997" cy="4358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ytuł 1"/>
          <p:cNvSpPr>
            <a:spLocks noGrp="1"/>
          </p:cNvSpPr>
          <p:nvPr>
            <p:ph type="title" hasCustomPrompt="1"/>
          </p:nvPr>
        </p:nvSpPr>
        <p:spPr>
          <a:xfrm>
            <a:off x="0" y="3"/>
            <a:ext cx="9144000" cy="7837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dodać tekst</a:t>
            </a:r>
            <a:endParaRPr lang="pl-PL" dirty="0"/>
          </a:p>
        </p:txBody>
      </p:sp>
      <p:sp>
        <p:nvSpPr>
          <p:cNvPr id="24" name="Symbol zastępczy zawartości 3"/>
          <p:cNvSpPr>
            <a:spLocks noGrp="1"/>
          </p:cNvSpPr>
          <p:nvPr>
            <p:ph sz="half" idx="10" hasCustomPrompt="1"/>
          </p:nvPr>
        </p:nvSpPr>
        <p:spPr>
          <a:xfrm>
            <a:off x="4848225" y="5410376"/>
            <a:ext cx="4047582" cy="1371754"/>
          </a:xfrm>
        </p:spPr>
        <p:txBody>
          <a:bodyPr/>
          <a:lstStyle>
            <a:lvl1pPr marL="228594" indent="-228594">
              <a:buFontTx/>
              <a:buBlip>
                <a:blip r:embed="rId3"/>
              </a:buBlip>
              <a:defRPr/>
            </a:lvl1pPr>
            <a:lvl2pPr marL="685783" indent="-228594">
              <a:buFontTx/>
              <a:buBlip>
                <a:blip r:embed="rId3"/>
              </a:buBlip>
              <a:defRPr/>
            </a:lvl2pPr>
            <a:lvl3pPr marL="914377" indent="0">
              <a:buFontTx/>
              <a:buNone/>
              <a:defRPr baseline="0"/>
            </a:lvl3pPr>
            <a:lvl4pPr marL="1371566" indent="0">
              <a:buFontTx/>
              <a:buNone/>
              <a:defRPr/>
            </a:lvl4pPr>
            <a:lvl5pPr marL="1828755" indent="0">
              <a:buFontTx/>
              <a:buNone/>
              <a:defRPr/>
            </a:lvl5pPr>
          </a:lstStyle>
          <a:p>
            <a:pPr lvl="2"/>
            <a:r>
              <a:rPr lang="pl-PL" dirty="0" smtClean="0"/>
              <a:t>Kliknij, aby dodać tekst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32174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01710" y="6473416"/>
            <a:ext cx="442292" cy="384584"/>
          </a:xfrm>
          <a:solidFill>
            <a:srgbClr val="CBD8E1"/>
          </a:solidFill>
        </p:spPr>
        <p:txBody>
          <a:bodyPr/>
          <a:lstStyle>
            <a:lvl1pPr algn="ctr">
              <a:defRPr/>
            </a:lvl1pPr>
          </a:lstStyle>
          <a:p>
            <a:fld id="{2B0EF08B-398F-4A13-BCD3-80E25C45207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tytułu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a 10"/>
          <p:cNvGrpSpPr/>
          <p:nvPr userDrawn="1"/>
        </p:nvGrpSpPr>
        <p:grpSpPr>
          <a:xfrm>
            <a:off x="-17" y="6475908"/>
            <a:ext cx="8740701" cy="382092"/>
            <a:chOff x="-17" y="6475908"/>
            <a:chExt cx="8740701" cy="382092"/>
          </a:xfrm>
        </p:grpSpPr>
        <p:sp>
          <p:nvSpPr>
            <p:cNvPr id="15" name="pole tekstowe 14"/>
            <p:cNvSpPr txBox="1"/>
            <p:nvPr userDrawn="1"/>
          </p:nvSpPr>
          <p:spPr>
            <a:xfrm>
              <a:off x="0" y="6475908"/>
              <a:ext cx="8740684" cy="382092"/>
            </a:xfrm>
            <a:prstGeom prst="rect">
              <a:avLst/>
            </a:prstGeom>
            <a:solidFill>
              <a:srgbClr val="810029"/>
            </a:solidFill>
            <a:ln>
              <a:solidFill>
                <a:srgbClr val="C00000"/>
              </a:solidFill>
            </a:ln>
          </p:spPr>
          <p:txBody>
            <a:bodyPr wrap="square" numCol="1" rtlCol="0" anchor="ctr">
              <a:noAutofit/>
            </a:bodyPr>
            <a:lstStyle/>
            <a:p>
              <a:pPr marL="1168400" indent="-263525" algn="l">
                <a:lnSpc>
                  <a:spcPct val="150000"/>
                </a:lnSpc>
              </a:pPr>
              <a:r>
                <a:rPr lang="pl-PL" sz="1400" b="1" spc="100" dirty="0" smtClean="0">
                  <a:solidFill>
                    <a:schemeClr val="bg1"/>
                  </a:solidFill>
                  <a:effectLst/>
                  <a:latin typeface="+mj-lt"/>
                </a:rPr>
                <a:t>Przedsiębiorczość w warunkach globalizacji</a:t>
              </a:r>
              <a:endParaRPr lang="pl-PL" sz="1400" b="1" spc="100" dirty="0"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cxnSp>
          <p:nvCxnSpPr>
            <p:cNvPr id="17" name="Łącznik prosty 16"/>
            <p:cNvCxnSpPr/>
            <p:nvPr userDrawn="1"/>
          </p:nvCxnSpPr>
          <p:spPr>
            <a:xfrm>
              <a:off x="4690533" y="6666954"/>
              <a:ext cx="4041684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 userDrawn="1"/>
          </p:nvCxnSpPr>
          <p:spPr>
            <a:xfrm flipV="1">
              <a:off x="-17" y="6666954"/>
              <a:ext cx="868438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ymbol zastępczy zawartości 3"/>
          <p:cNvSpPr>
            <a:spLocks noGrp="1"/>
          </p:cNvSpPr>
          <p:nvPr>
            <p:ph sz="half" idx="2"/>
          </p:nvPr>
        </p:nvSpPr>
        <p:spPr>
          <a:xfrm>
            <a:off x="254000" y="1114700"/>
            <a:ext cx="8641807" cy="5169551"/>
          </a:xfrm>
        </p:spPr>
        <p:txBody>
          <a:bodyPr anchor="ctr"/>
          <a:lstStyle>
            <a:lvl1pPr marL="228594" indent="-228594">
              <a:lnSpc>
                <a:spcPct val="150000"/>
              </a:lnSpc>
              <a:buFontTx/>
              <a:buBlip>
                <a:blip r:embed="rId3"/>
              </a:buBlip>
              <a:defRPr/>
            </a:lvl1pPr>
            <a:lvl2pPr marL="685783" indent="-228594">
              <a:lnSpc>
                <a:spcPct val="150000"/>
              </a:lnSpc>
              <a:buFontTx/>
              <a:buBlip>
                <a:blip r:embed="rId3"/>
              </a:buBlip>
              <a:defRPr/>
            </a:lvl2pPr>
            <a:lvl3pPr marL="1142971" indent="-228594">
              <a:lnSpc>
                <a:spcPct val="150000"/>
              </a:lnSpc>
              <a:buFontTx/>
              <a:buBlip>
                <a:blip r:embed="rId3"/>
              </a:buBlip>
              <a:defRPr/>
            </a:lvl3pPr>
            <a:lvl4pPr marL="1600160" indent="-228594">
              <a:lnSpc>
                <a:spcPct val="150000"/>
              </a:lnSpc>
              <a:buFontTx/>
              <a:buBlip>
                <a:blip r:embed="rId3"/>
              </a:buBlip>
              <a:defRPr/>
            </a:lvl4pPr>
            <a:lvl5pPr marL="2057349" indent="-228594">
              <a:lnSpc>
                <a:spcPct val="150000"/>
              </a:lnSpc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1517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1" y="1114700"/>
            <a:ext cx="4266656" cy="5169551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ymbol zastępczy zawartości 3"/>
          <p:cNvSpPr>
            <a:spLocks noGrp="1"/>
          </p:cNvSpPr>
          <p:nvPr>
            <p:ph sz="half" idx="13"/>
          </p:nvPr>
        </p:nvSpPr>
        <p:spPr>
          <a:xfrm>
            <a:off x="243417" y="1114700"/>
            <a:ext cx="4266656" cy="5169551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2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01710" y="6473416"/>
            <a:ext cx="442292" cy="390560"/>
          </a:xfrm>
          <a:solidFill>
            <a:srgbClr val="CBD8E1"/>
          </a:solidFill>
        </p:spPr>
        <p:txBody>
          <a:bodyPr/>
          <a:lstStyle>
            <a:lvl1pPr algn="ctr">
              <a:defRPr/>
            </a:lvl1pPr>
          </a:lstStyle>
          <a:p>
            <a:fld id="{2B0EF08B-398F-4A13-BCD3-80E25C45207C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8" name="Grupa 27"/>
          <p:cNvGrpSpPr/>
          <p:nvPr userDrawn="1"/>
        </p:nvGrpSpPr>
        <p:grpSpPr>
          <a:xfrm>
            <a:off x="-17" y="6475908"/>
            <a:ext cx="8740701" cy="382092"/>
            <a:chOff x="-17" y="6475908"/>
            <a:chExt cx="8740701" cy="382092"/>
          </a:xfrm>
        </p:grpSpPr>
        <p:sp>
          <p:nvSpPr>
            <p:cNvPr id="29" name="pole tekstowe 28"/>
            <p:cNvSpPr txBox="1"/>
            <p:nvPr userDrawn="1"/>
          </p:nvSpPr>
          <p:spPr>
            <a:xfrm>
              <a:off x="0" y="6475908"/>
              <a:ext cx="8740684" cy="382092"/>
            </a:xfrm>
            <a:prstGeom prst="rect">
              <a:avLst/>
            </a:prstGeom>
            <a:solidFill>
              <a:srgbClr val="810029"/>
            </a:solidFill>
            <a:ln>
              <a:solidFill>
                <a:srgbClr val="C00000"/>
              </a:solidFill>
            </a:ln>
          </p:spPr>
          <p:txBody>
            <a:bodyPr wrap="square" numCol="1" rtlCol="0" anchor="ctr">
              <a:noAutofit/>
            </a:bodyPr>
            <a:lstStyle/>
            <a:p>
              <a:pPr marL="1168400" indent="-263525" algn="l">
                <a:lnSpc>
                  <a:spcPct val="150000"/>
                </a:lnSpc>
              </a:pPr>
              <a:r>
                <a:rPr lang="pl-PL" sz="1400" b="1" spc="100" dirty="0" smtClean="0">
                  <a:solidFill>
                    <a:schemeClr val="bg1"/>
                  </a:solidFill>
                  <a:effectLst/>
                  <a:latin typeface="+mj-lt"/>
                </a:rPr>
                <a:t>Przedsiębiorczość w warunkach globalizacji</a:t>
              </a:r>
              <a:endParaRPr lang="pl-PL" sz="1400" b="1" spc="100" dirty="0"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cxnSp>
          <p:nvCxnSpPr>
            <p:cNvPr id="30" name="Łącznik prosty 29"/>
            <p:cNvCxnSpPr/>
            <p:nvPr userDrawn="1"/>
          </p:nvCxnSpPr>
          <p:spPr>
            <a:xfrm>
              <a:off x="4690533" y="6666954"/>
              <a:ext cx="4041684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Łącznik prosty 30"/>
            <p:cNvCxnSpPr/>
            <p:nvPr userDrawn="1"/>
          </p:nvCxnSpPr>
          <p:spPr>
            <a:xfrm flipV="1">
              <a:off x="-17" y="6666954"/>
              <a:ext cx="868438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81969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48195" y="1132117"/>
            <a:ext cx="8654143" cy="504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B2132-72A8-443D-970F-8AFCFB54CBAB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8100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8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r" defTabSz="914377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2D5265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5"/>
        </a:buBlip>
        <a:defRPr sz="2800" kern="1200">
          <a:solidFill>
            <a:srgbClr val="2D5265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2400" kern="1200">
          <a:solidFill>
            <a:srgbClr val="2D5265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2000" kern="1200">
          <a:solidFill>
            <a:srgbClr val="2D5265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1800" kern="1200">
          <a:solidFill>
            <a:srgbClr val="2D5265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1800" kern="1200">
          <a:solidFill>
            <a:srgbClr val="2D5265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ipa.edu.pl/index.php/ida/881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0" indent="0" algn="ctr" eaLnBrk="1" hangingPunct="1"/>
            <a:endParaRPr lang="pl-PL" dirty="0" smtClean="0"/>
          </a:p>
          <a:p>
            <a:pPr marL="0" indent="0" algn="ctr" eaLnBrk="1" hangingPunct="1"/>
            <a:endParaRPr lang="pl-PL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254725" y="2756398"/>
            <a:ext cx="8634549" cy="201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150000"/>
              </a:lnSpc>
              <a:spcBef>
                <a:spcPts val="1000"/>
              </a:spcBef>
            </a:pPr>
            <a:r>
              <a:rPr lang="pl-PL" sz="4400" b="1" dirty="0">
                <a:solidFill>
                  <a:srgbClr val="2D5265"/>
                </a:solidFill>
              </a:rPr>
              <a:t>Esej na temat </a:t>
            </a:r>
            <a:r>
              <a:rPr lang="pl-PL" sz="4400" b="1" dirty="0" smtClean="0">
                <a:solidFill>
                  <a:srgbClr val="2D5265"/>
                </a:solidFill>
              </a:rPr>
              <a:t>wybranego </a:t>
            </a:r>
            <a:r>
              <a:rPr lang="pl-PL" sz="4400" b="1" dirty="0">
                <a:solidFill>
                  <a:srgbClr val="2D5265"/>
                </a:solidFill>
              </a:rPr>
              <a:t>rodzaju przedsiębiorczości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4000" dirty="0"/>
              <a:t>Esej - założenia </a:t>
            </a:r>
          </a:p>
        </p:txBody>
      </p:sp>
      <p:sp>
        <p:nvSpPr>
          <p:cNvPr id="22531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70000"/>
              </a:lnSpc>
            </a:pPr>
            <a:r>
              <a:rPr lang="pl-PL" altLang="pl-PL" sz="2400" b="1" dirty="0" smtClean="0"/>
              <a:t> </a:t>
            </a:r>
            <a:r>
              <a:rPr lang="pl-PL" altLang="pl-PL" sz="2400" dirty="0" smtClean="0"/>
              <a:t>Pogłębiona analiza wybranego rodzaju przedsiębiorczości.</a:t>
            </a:r>
          </a:p>
          <a:p>
            <a:pPr marL="0" lvl="0" indent="0" algn="just">
              <a:lnSpc>
                <a:spcPct val="170000"/>
              </a:lnSpc>
            </a:pPr>
            <a:r>
              <a:rPr lang="pl-PL" altLang="pl-PL" sz="2400" dirty="0"/>
              <a:t> </a:t>
            </a:r>
            <a:r>
              <a:rPr lang="pl-PL" altLang="pl-PL" sz="2400" dirty="0" smtClean="0"/>
              <a:t>W oparciu o zadaną literaturę.</a:t>
            </a:r>
          </a:p>
          <a:p>
            <a:pPr marL="0" lvl="0" indent="0" algn="just">
              <a:lnSpc>
                <a:spcPct val="170000"/>
              </a:lnSpc>
            </a:pPr>
            <a:r>
              <a:rPr lang="pl-PL" altLang="pl-PL" sz="2400" dirty="0"/>
              <a:t> </a:t>
            </a:r>
            <a:r>
              <a:rPr lang="pl-PL" altLang="pl-PL" sz="2400" dirty="0" smtClean="0"/>
              <a:t>20-25 tysięcy znaków.</a:t>
            </a:r>
          </a:p>
          <a:p>
            <a:pPr marL="0" lvl="0" indent="0" algn="just">
              <a:lnSpc>
                <a:spcPct val="170000"/>
              </a:lnSpc>
            </a:pPr>
            <a:r>
              <a:rPr lang="pl-PL" altLang="pl-PL" sz="2400" dirty="0"/>
              <a:t> </a:t>
            </a:r>
            <a:r>
              <a:rPr lang="pl-PL" altLang="pl-PL" sz="2400" dirty="0" smtClean="0"/>
              <a:t>Praca indywidualna.</a:t>
            </a:r>
          </a:p>
          <a:p>
            <a:pPr marL="0" lvl="0" indent="0" algn="just">
              <a:lnSpc>
                <a:spcPct val="170000"/>
              </a:lnSpc>
            </a:pPr>
            <a:r>
              <a:rPr lang="pl-PL" altLang="pl-PL" sz="2400" dirty="0"/>
              <a:t> </a:t>
            </a:r>
            <a:r>
              <a:rPr lang="pl-PL" altLang="pl-PL" sz="2400" dirty="0" smtClean="0"/>
              <a:t>Zakładane efekty:</a:t>
            </a:r>
          </a:p>
          <a:p>
            <a:pPr marL="457189" lvl="1" indent="0" algn="just">
              <a:lnSpc>
                <a:spcPct val="170000"/>
              </a:lnSpc>
            </a:pPr>
            <a:r>
              <a:rPr lang="pl-PL" altLang="pl-PL" sz="2000" dirty="0" smtClean="0"/>
              <a:t> Umiejętność przestudiowania literatury w języku angielskim (analiza tekstu ze zrozumieniem);</a:t>
            </a:r>
          </a:p>
          <a:p>
            <a:pPr marL="457189" lvl="1" indent="0" algn="just">
              <a:lnSpc>
                <a:spcPct val="170000"/>
              </a:lnSpc>
            </a:pPr>
            <a:r>
              <a:rPr lang="pl-PL" altLang="pl-PL" sz="2000" dirty="0" smtClean="0"/>
              <a:t> Umiejętność syntetycznego przedstawienia głównych wniosków (pisanie ze zrozumieniem).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53588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4000" dirty="0"/>
              <a:t>Esej - struktura</a:t>
            </a:r>
          </a:p>
        </p:txBody>
      </p:sp>
      <p:sp>
        <p:nvSpPr>
          <p:cNvPr id="23555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lnSpc>
                <a:spcPct val="160000"/>
              </a:lnSpc>
              <a:buFont typeface="Arial" panose="020B0604020202020204" pitchFamily="34" charset="0"/>
              <a:buAutoNum type="arabicPeriod"/>
            </a:pPr>
            <a:r>
              <a:rPr lang="pl-PL" altLang="pl-PL" sz="2200" dirty="0" smtClean="0"/>
              <a:t>Przedsiębiorczość X - </a:t>
            </a:r>
            <a:r>
              <a:rPr lang="pl-PL" altLang="pl-PL" sz="2200" dirty="0" smtClean="0"/>
              <a:t>istota zjawiska, różne rozumienie i definicje, jeśli </a:t>
            </a:r>
            <a:r>
              <a:rPr lang="pl-PL" altLang="pl-PL" sz="2200" dirty="0" smtClean="0"/>
              <a:t>występują.</a:t>
            </a:r>
            <a:endParaRPr lang="pl-PL" altLang="pl-PL" sz="2200" dirty="0" smtClean="0"/>
          </a:p>
          <a:p>
            <a:pPr marL="514350" indent="-514350" algn="just">
              <a:lnSpc>
                <a:spcPct val="160000"/>
              </a:lnSpc>
              <a:buFont typeface="Arial" panose="020B0604020202020204" pitchFamily="34" charset="0"/>
              <a:buAutoNum type="arabicPeriod"/>
            </a:pPr>
            <a:r>
              <a:rPr lang="pl-PL" altLang="pl-PL" sz="2200" dirty="0" smtClean="0"/>
              <a:t>Skala zjawiska na świecie, w Europie i w Polsce </a:t>
            </a:r>
            <a:r>
              <a:rPr lang="pl-PL" altLang="pl-PL" sz="2200" dirty="0" smtClean="0"/>
              <a:t>- </a:t>
            </a:r>
            <a:r>
              <a:rPr lang="pl-PL" altLang="pl-PL" sz="2200" dirty="0" smtClean="0"/>
              <a:t>ujęcie </a:t>
            </a:r>
            <a:r>
              <a:rPr lang="pl-PL" altLang="pl-PL" sz="2200" dirty="0" smtClean="0"/>
              <a:t>ilościowe.</a:t>
            </a:r>
            <a:endParaRPr lang="pl-PL" altLang="pl-PL" sz="2200" dirty="0" smtClean="0"/>
          </a:p>
          <a:p>
            <a:pPr marL="514350" indent="-514350" algn="just">
              <a:lnSpc>
                <a:spcPct val="160000"/>
              </a:lnSpc>
              <a:buFont typeface="Arial" panose="020B0604020202020204" pitchFamily="34" charset="0"/>
              <a:buAutoNum type="arabicPeriod"/>
            </a:pPr>
            <a:r>
              <a:rPr lang="pl-PL" altLang="pl-PL" sz="2200" dirty="0" smtClean="0"/>
              <a:t>Analiza jakościowa </a:t>
            </a:r>
            <a:r>
              <a:rPr lang="pl-PL" altLang="pl-PL" sz="2200" dirty="0" smtClean="0"/>
              <a:t>- </a:t>
            </a:r>
            <a:r>
              <a:rPr lang="pl-PL" altLang="pl-PL" sz="2200" dirty="0" smtClean="0"/>
              <a:t>zróżnicowanie przejawów, główne czynniki mające wpływ na wybrany rodzaj </a:t>
            </a:r>
            <a:r>
              <a:rPr lang="pl-PL" altLang="pl-PL" sz="2200" dirty="0" smtClean="0"/>
              <a:t>przedsiębiorczości.</a:t>
            </a:r>
            <a:endParaRPr lang="pl-PL" altLang="pl-PL" sz="2200" dirty="0" smtClean="0"/>
          </a:p>
          <a:p>
            <a:pPr marL="514350" indent="-514350" algn="just">
              <a:lnSpc>
                <a:spcPct val="160000"/>
              </a:lnSpc>
              <a:buFont typeface="Arial" panose="020B0604020202020204" pitchFamily="34" charset="0"/>
              <a:buAutoNum type="arabicPeriod"/>
            </a:pPr>
            <a:r>
              <a:rPr lang="pl-PL" altLang="pl-PL" sz="2200" dirty="0" smtClean="0"/>
              <a:t>Znaczenie społeczno-ekonomiczne danego rodzaju </a:t>
            </a:r>
            <a:r>
              <a:rPr lang="pl-PL" altLang="pl-PL" sz="2200" dirty="0" smtClean="0"/>
              <a:t>przedsiębiorczości.</a:t>
            </a:r>
            <a:endParaRPr lang="pl-PL" altLang="pl-PL" sz="2200" dirty="0" smtClean="0"/>
          </a:p>
          <a:p>
            <a:pPr marL="514350" indent="-514350" algn="just">
              <a:lnSpc>
                <a:spcPct val="160000"/>
              </a:lnSpc>
              <a:buFont typeface="Arial" panose="020B0604020202020204" pitchFamily="34" charset="0"/>
              <a:buAutoNum type="arabicPeriod"/>
            </a:pPr>
            <a:r>
              <a:rPr lang="pl-PL" altLang="pl-PL" sz="2200" dirty="0" smtClean="0"/>
              <a:t>Implikacje dla polityki gospodarczej </a:t>
            </a:r>
            <a:r>
              <a:rPr lang="pl-PL" altLang="pl-PL" sz="2200" dirty="0" smtClean="0"/>
              <a:t>- </a:t>
            </a:r>
            <a:r>
              <a:rPr lang="pl-PL" altLang="pl-PL" sz="2200" dirty="0" smtClean="0"/>
              <a:t>czy i jak wspierać dany typ przedsiębiorczości. Doświadczenia międzynarodowe i polskie w tej dziedzinie.</a:t>
            </a:r>
          </a:p>
          <a:p>
            <a:pPr marL="514350" indent="-514350" algn="just">
              <a:lnSpc>
                <a:spcPct val="160000"/>
              </a:lnSpc>
              <a:buFont typeface="Arial" panose="020B0604020202020204" pitchFamily="34" charset="0"/>
              <a:buAutoNum type="arabicPeriod"/>
            </a:pPr>
            <a:r>
              <a:rPr lang="pl-PL" altLang="pl-PL" sz="2200" dirty="0" smtClean="0"/>
              <a:t>Wykaz literatury </a:t>
            </a:r>
            <a:r>
              <a:rPr lang="pl-PL" altLang="pl-PL" sz="2200" dirty="0" smtClean="0"/>
              <a:t>cytowanej.</a:t>
            </a:r>
            <a:endParaRPr lang="pl-PL" altLang="pl-PL" sz="2000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64927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4000" dirty="0"/>
              <a:t>Materiały na portalu SEIPA</a:t>
            </a:r>
          </a:p>
        </p:txBody>
      </p:sp>
      <p:sp>
        <p:nvSpPr>
          <p:cNvPr id="59395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/>
            <a:r>
              <a:rPr lang="pl-PL" sz="2200" dirty="0"/>
              <a:t> </a:t>
            </a:r>
            <a:r>
              <a:rPr lang="pl-PL" sz="2200" dirty="0" err="1">
                <a:hlinkClick r:id="rId3"/>
              </a:rPr>
              <a:t>www.seipa.edu.pl</a:t>
            </a:r>
            <a:r>
              <a:rPr lang="pl-PL" sz="2200" dirty="0">
                <a:hlinkClick r:id="rId3"/>
              </a:rPr>
              <a:t>/</a:t>
            </a:r>
            <a:r>
              <a:rPr lang="pl-PL" sz="2200" dirty="0" err="1">
                <a:hlinkClick r:id="rId3"/>
              </a:rPr>
              <a:t>index.php</a:t>
            </a:r>
            <a:r>
              <a:rPr lang="pl-PL" sz="2200" dirty="0">
                <a:hlinkClick r:id="rId3"/>
              </a:rPr>
              <a:t>/</a:t>
            </a:r>
            <a:r>
              <a:rPr lang="pl-PL" sz="2200" dirty="0" err="1">
                <a:hlinkClick r:id="rId3"/>
              </a:rPr>
              <a:t>ida</a:t>
            </a:r>
            <a:r>
              <a:rPr lang="pl-PL" sz="2200" dirty="0">
                <a:hlinkClick r:id="rId3"/>
              </a:rPr>
              <a:t>/881/</a:t>
            </a:r>
            <a:r>
              <a:rPr lang="pl-PL" sz="2200" dirty="0"/>
              <a:t> </a:t>
            </a:r>
          </a:p>
          <a:p>
            <a:pPr marL="0" indent="0" algn="just"/>
            <a:r>
              <a:rPr lang="pl-PL" sz="2200" dirty="0" smtClean="0"/>
              <a:t> Literatura </a:t>
            </a:r>
            <a:r>
              <a:rPr lang="pl-PL" sz="2200" dirty="0"/>
              <a:t>do </a:t>
            </a:r>
            <a:r>
              <a:rPr lang="pl-PL" sz="2200" dirty="0" smtClean="0"/>
              <a:t>prezentacji. </a:t>
            </a:r>
            <a:endParaRPr lang="pl-PL" sz="2200" dirty="0"/>
          </a:p>
          <a:p>
            <a:pPr marL="0" indent="0" algn="just"/>
            <a:r>
              <a:rPr lang="pl-PL" sz="2200" dirty="0"/>
              <a:t> Materiały w </a:t>
            </a:r>
            <a:r>
              <a:rPr lang="pl-PL" sz="2200" dirty="0" smtClean="0"/>
              <a:t>PDF.</a:t>
            </a:r>
            <a:endParaRPr lang="pl-PL" sz="2200" dirty="0"/>
          </a:p>
          <a:p>
            <a:pPr marL="0" indent="0" algn="just"/>
            <a:r>
              <a:rPr lang="pl-PL" sz="2200" dirty="0"/>
              <a:t> Linki do publikacji </a:t>
            </a:r>
            <a:r>
              <a:rPr lang="pl-PL" sz="2200" dirty="0" smtClean="0"/>
              <a:t>zewnętrznych.</a:t>
            </a:r>
            <a:endParaRPr lang="pl-PL" sz="2200" dirty="0"/>
          </a:p>
          <a:p>
            <a:pPr marL="0" indent="0" algn="just"/>
            <a:r>
              <a:rPr lang="pl-PL" sz="2200" dirty="0"/>
              <a:t> Książki w </a:t>
            </a:r>
            <a:r>
              <a:rPr lang="pl-PL" sz="2200" dirty="0" smtClean="0"/>
              <a:t>bibliotece.</a:t>
            </a:r>
            <a:endParaRPr lang="pl-PL" sz="22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4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/>
              <a:t>Ostateczna wersja prezentacji</a:t>
            </a:r>
            <a:endParaRPr lang="pl-PL" sz="4000" dirty="0"/>
          </a:p>
        </p:txBody>
      </p:sp>
      <p:sp>
        <p:nvSpPr>
          <p:cNvPr id="17411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just"/>
            <a:r>
              <a:rPr lang="pl-PL" altLang="pl-PL" sz="2200" dirty="0"/>
              <a:t> Strona </a:t>
            </a:r>
            <a:r>
              <a:rPr lang="pl-PL" altLang="pl-PL" sz="2200" dirty="0" smtClean="0"/>
              <a:t>tytułowa:</a:t>
            </a:r>
            <a:endParaRPr lang="pl-PL" altLang="pl-PL" sz="2200" dirty="0"/>
          </a:p>
          <a:p>
            <a:pPr lvl="1"/>
            <a:r>
              <a:rPr lang="pl-PL" altLang="pl-PL" sz="2000" dirty="0"/>
              <a:t> </a:t>
            </a:r>
            <a:r>
              <a:rPr lang="pl-PL" altLang="pl-PL" sz="2000" dirty="0"/>
              <a:t>Tytuł </a:t>
            </a:r>
            <a:r>
              <a:rPr lang="pl-PL" altLang="pl-PL" sz="2000" dirty="0" smtClean="0"/>
              <a:t>eseju, </a:t>
            </a:r>
            <a:endParaRPr lang="pl-PL" altLang="pl-PL" sz="2000" dirty="0"/>
          </a:p>
          <a:p>
            <a:pPr lvl="1"/>
            <a:r>
              <a:rPr lang="pl-PL" altLang="pl-PL" sz="2000" dirty="0"/>
              <a:t> </a:t>
            </a:r>
            <a:r>
              <a:rPr lang="pl-PL" altLang="pl-PL" sz="2000" dirty="0" smtClean="0"/>
              <a:t>Data,</a:t>
            </a:r>
            <a:endParaRPr lang="pl-PL" altLang="pl-PL" sz="2000" dirty="0"/>
          </a:p>
          <a:p>
            <a:pPr lvl="1"/>
            <a:r>
              <a:rPr lang="pl-PL" altLang="pl-PL" sz="2000" dirty="0"/>
              <a:t> </a:t>
            </a:r>
            <a:r>
              <a:rPr lang="pl-PL" altLang="pl-PL" sz="2000" dirty="0"/>
              <a:t>Autor </a:t>
            </a:r>
            <a:r>
              <a:rPr lang="pl-PL" altLang="pl-PL" sz="2000" dirty="0" smtClean="0"/>
              <a:t>- </a:t>
            </a:r>
            <a:r>
              <a:rPr lang="pl-PL" altLang="pl-PL" sz="2000" dirty="0"/>
              <a:t>imię, nazwisko, </a:t>
            </a:r>
            <a:r>
              <a:rPr lang="pl-PL" altLang="pl-PL" sz="2000" dirty="0" smtClean="0"/>
              <a:t>indeks.</a:t>
            </a:r>
            <a:endParaRPr lang="pl-PL" altLang="pl-PL" sz="2000" dirty="0"/>
          </a:p>
          <a:p>
            <a:pPr marL="0" indent="0" algn="just"/>
            <a:r>
              <a:rPr lang="pl-PL" altLang="pl-PL" sz="2200" dirty="0" smtClean="0"/>
              <a:t> Strona </a:t>
            </a:r>
            <a:r>
              <a:rPr lang="pl-PL" altLang="pl-PL" sz="2200" dirty="0"/>
              <a:t>techniczna zgodna ze standardami obowiązującymi na </a:t>
            </a:r>
            <a:r>
              <a:rPr lang="pl-PL" altLang="pl-PL" sz="2200" dirty="0" smtClean="0"/>
              <a:t>uczelni.</a:t>
            </a:r>
            <a:endParaRPr lang="pl-PL" altLang="pl-PL" sz="2200" dirty="0"/>
          </a:p>
          <a:p>
            <a:pPr marL="0" indent="0" algn="just"/>
            <a:r>
              <a:rPr lang="pl-PL" altLang="pl-PL" sz="2200" dirty="0" smtClean="0"/>
              <a:t> Przesłać </a:t>
            </a:r>
            <a:r>
              <a:rPr lang="pl-PL" altLang="pl-PL" sz="2200" dirty="0"/>
              <a:t>wersję elektroniczną na adres</a:t>
            </a:r>
            <a:r>
              <a:rPr lang="pl-PL" altLang="pl-PL" sz="2200" dirty="0" smtClean="0"/>
              <a:t>: …</a:t>
            </a:r>
            <a:endParaRPr lang="pl-PL" altLang="pl-PL" sz="2200" dirty="0"/>
          </a:p>
          <a:p>
            <a:pPr marL="0" indent="0" algn="just"/>
            <a:endParaRPr lang="pl-PL" altLang="pl-PL" sz="22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10292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WWG 2015_VII_Polityka przedsiębiorczości" id="{D8BFA4CB-E9B2-4529-B5ED-B2F87360FE51}" vid="{0E8A27B2-B9AF-4631-B105-1BB0085DB71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224</Words>
  <Application>Microsoft Office PowerPoint</Application>
  <PresentationFormat>Pokaz na ekranie (4:3)</PresentationFormat>
  <Paragraphs>38</Paragraphs>
  <Slides>5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Esej - założenia </vt:lpstr>
      <vt:lpstr>Esej - struktura</vt:lpstr>
      <vt:lpstr>Materiały na portalu SEIPA</vt:lpstr>
      <vt:lpstr>Ostateczna wersja prezentacji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Przedsiębiorczość w warunkach globalizacji  Prezentacja rodzajów przedsiębiorczości</dc:title>
  <dc:creator>Jerzy Cieślik</dc:creator>
  <cp:lastModifiedBy>Centrum Przedsiębiorczości ALK</cp:lastModifiedBy>
  <cp:revision>24</cp:revision>
  <dcterms:created xsi:type="dcterms:W3CDTF">2014-10-12T19:04:38Z</dcterms:created>
  <dcterms:modified xsi:type="dcterms:W3CDTF">2015-09-25T08:05:56Z</dcterms:modified>
</cp:coreProperties>
</file>